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2CEDB4-A7D3-478F-9CDF-E84F0CD069B1}" v="129" dt="2025-12-08T04:06:13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6B383B-9717-435C-A7C6-48468B08B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9134147-345B-4251-B26A-6E4077767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B73088-BFD1-4FFF-AEED-366601CD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54C2CD-36B6-48A6-968D-5714284A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11430A-98E2-4883-979E-84AFDC4B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451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E228C3-ED36-4022-909C-D91F59F0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E40434-661F-4569-A3FF-16099755D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EFEE52-9B60-4789-963D-DCE1227A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B3B282-9F01-4689-A5D1-474FBAF78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57BF4B-7AC8-4474-BE18-337FC38B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12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0FBC5D-39B0-437F-8B6C-CA795675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279D8A-6DB6-4EA0-A0C3-5A42CCCC3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782929-BD81-4CBF-825E-83A91FCD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775398-9D75-4E17-B9C0-5012FAA93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6DA65A-6119-4273-873C-71B27AD9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50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993D4-6651-4B57-9A2C-D28A042A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D2732B-3804-417A-A955-768C54352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15C801B-0046-4E67-AB2D-4AA254447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5E5E751-D6ED-4B19-B553-4557D7B66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8E6F47-C611-4C9C-94C2-69842B846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85B95E-98D4-4A5B-A8B2-07D40574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11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B7D271-DF9C-4474-BB4B-C3AFDE8A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BBA4B6-BA95-420D-A0DE-CF1023401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823770-96BC-4AB1-8D91-C299DECF7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9E47FB1-A6A6-4FB2-95C7-C9654A73C0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3FBCF24-A73F-46AB-94CA-0C5312478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FDD1AC0-0824-4EEA-988A-E640F602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85CD166-0A89-4C4F-8E4A-173E4A7FF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2D9EF70-ECB7-4807-B631-C782CF60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16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77FE8F-D962-4EB3-A370-9C303859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F56FD81-B339-47CD-AC2B-4EA93F1C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859D57-DB44-4E40-B148-97A9033D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779ADBF-1678-4950-BD3B-81DD93DC8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53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084741B-181D-419C-9D87-7A690DCC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870CCD9-B779-434E-94E8-811EBDF09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E8638B-9084-4F85-AAE2-8ADD8BFB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323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82A5AA-C305-42DF-82BD-5A2EDFF70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678F963-84DD-43FE-AE73-6D9F9EA2A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1E5634-970E-4118-8C4F-D25911C9E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FDB7B4-D4D5-4D36-A3F9-BF3677934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539ED0-DF8D-43BE-B66D-CFF46DC0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6E40F8C-AE54-4492-AF09-AAA4ECB5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330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12FDEC-2E97-4BB6-8AC3-0E1694F1D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6E06B9E-6159-4950-9B5A-9EE27F1B3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B621E95-8295-468B-9693-3D14BF111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46FA65-C348-464E-B999-EA3DC188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1463A4-D7C1-43CF-A79B-2CF215CA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041190-2966-4204-845F-D651CF26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83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613083-4062-49E8-9D3D-1D37A236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8B3ABBB-D2B5-4884-A02F-E66F255E7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A7DFF1-E75E-466F-9EB2-A7A7EF2A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1DE9DB-B95D-4602-AD94-59A54AA5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99A896-CCCB-4F7C-ADE3-42D2AEFCE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1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CD1F7A7-8BF4-445B-99B2-748337013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501E38E-9293-4A04-B368-1DEE342DF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145473-6180-44B1-9458-CCD21317E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FEDE38-A9C5-4AF5-A1D9-6B3213BBA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29AB12-4880-4B22-BCDA-32ADD015D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83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E1203DD-4C34-48A8-BD05-6F88DDA82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6C7781-41FF-48E1-ADE3-3D2918FE3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A16AE1-D947-44A8-99CD-87F975B72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68977-4EF0-48A7-923E-9E263694B144}" type="datetimeFigureOut">
              <a:rPr lang="ko-KR" altLang="en-US" smtClean="0"/>
              <a:t>2026-23-09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371678-8A0E-4474-8135-B9BA2A624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3FD8DC-65C0-47AD-B3EF-380C05FD0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57E9F-E9A4-4D03-B714-7F50E7294A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9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C096643-5BAD-46BA-8C67-D72D3A9C3D92}"/>
              </a:ext>
            </a:extLst>
          </p:cNvPr>
          <p:cNvSpPr/>
          <p:nvPr/>
        </p:nvSpPr>
        <p:spPr>
          <a:xfrm>
            <a:off x="926602" y="254977"/>
            <a:ext cx="10338796" cy="6206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999EC09-F434-4170-8352-94A9904E0FB5}"/>
              </a:ext>
            </a:extLst>
          </p:cNvPr>
          <p:cNvSpPr/>
          <p:nvPr/>
        </p:nvSpPr>
        <p:spPr>
          <a:xfrm>
            <a:off x="1032933" y="389467"/>
            <a:ext cx="3361267" cy="17864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14B5A60-FFEA-40CA-82D8-EF5B3F49085E}"/>
              </a:ext>
            </a:extLst>
          </p:cNvPr>
          <p:cNvSpPr/>
          <p:nvPr/>
        </p:nvSpPr>
        <p:spPr>
          <a:xfrm>
            <a:off x="4500531" y="389467"/>
            <a:ext cx="2514600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40A814E-E509-43D4-B4F7-D3B12936AF5E}"/>
              </a:ext>
            </a:extLst>
          </p:cNvPr>
          <p:cNvSpPr/>
          <p:nvPr/>
        </p:nvSpPr>
        <p:spPr>
          <a:xfrm>
            <a:off x="7121462" y="401240"/>
            <a:ext cx="3953934" cy="1244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20720D8-CE13-4DF4-BE20-E047E961D1F7}"/>
              </a:ext>
            </a:extLst>
          </p:cNvPr>
          <p:cNvSpPr/>
          <p:nvPr/>
        </p:nvSpPr>
        <p:spPr>
          <a:xfrm>
            <a:off x="1028202" y="3695700"/>
            <a:ext cx="1304433" cy="25992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709616F-8254-474A-B750-D57A66475A9C}"/>
              </a:ext>
            </a:extLst>
          </p:cNvPr>
          <p:cNvSpPr/>
          <p:nvPr/>
        </p:nvSpPr>
        <p:spPr>
          <a:xfrm>
            <a:off x="2810934" y="3632199"/>
            <a:ext cx="3124200" cy="13800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06E4BB4-E859-4617-8E0D-BC75F90517EC}"/>
              </a:ext>
            </a:extLst>
          </p:cNvPr>
          <p:cNvSpPr/>
          <p:nvPr/>
        </p:nvSpPr>
        <p:spPr>
          <a:xfrm>
            <a:off x="2810934" y="5252694"/>
            <a:ext cx="3124200" cy="1042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01768ED-FA68-4FF2-9919-74672A5B7247}"/>
              </a:ext>
            </a:extLst>
          </p:cNvPr>
          <p:cNvSpPr/>
          <p:nvPr/>
        </p:nvSpPr>
        <p:spPr>
          <a:xfrm>
            <a:off x="8796867" y="3365500"/>
            <a:ext cx="2273300" cy="2108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CB76AF8-AAE5-4B17-97C4-6C5F2F6A052E}"/>
              </a:ext>
            </a:extLst>
          </p:cNvPr>
          <p:cNvSpPr/>
          <p:nvPr/>
        </p:nvSpPr>
        <p:spPr>
          <a:xfrm>
            <a:off x="8187266" y="5659966"/>
            <a:ext cx="2888129" cy="635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3B066A2-4DC3-45E5-A934-49E9E440A6D6}"/>
              </a:ext>
            </a:extLst>
          </p:cNvPr>
          <p:cNvSpPr/>
          <p:nvPr/>
        </p:nvSpPr>
        <p:spPr>
          <a:xfrm>
            <a:off x="7708900" y="1820333"/>
            <a:ext cx="3361267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FFE55D-A781-5815-8C11-E9FA23564664}"/>
              </a:ext>
            </a:extLst>
          </p:cNvPr>
          <p:cNvSpPr/>
          <p:nvPr/>
        </p:nvSpPr>
        <p:spPr>
          <a:xfrm>
            <a:off x="7186332" y="467096"/>
            <a:ext cx="1194766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</a:t>
            </a:r>
            <a:r>
              <a:rPr lang="en-US" altLang="ko-KR" sz="800" dirty="0"/>
              <a:t>1 A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제사 공정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EF029E1-9960-3135-69B5-A0A200610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332" y="668866"/>
            <a:ext cx="1194766" cy="896075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A954F7BA-0753-2792-72EB-BA28ABDC34D3}"/>
              </a:ext>
            </a:extLst>
          </p:cNvPr>
          <p:cNvSpPr/>
          <p:nvPr/>
        </p:nvSpPr>
        <p:spPr>
          <a:xfrm>
            <a:off x="8534400" y="461857"/>
            <a:ext cx="2382520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 </a:t>
            </a:r>
            <a:r>
              <a:rPr lang="ko-KR" altLang="en-US" sz="1000" dirty="0"/>
              <a:t>라인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6F3270C-2D05-FA6F-1F55-298F9046BD69}"/>
              </a:ext>
            </a:extLst>
          </p:cNvPr>
          <p:cNvSpPr/>
          <p:nvPr/>
        </p:nvSpPr>
        <p:spPr>
          <a:xfrm>
            <a:off x="8534400" y="1316022"/>
            <a:ext cx="2382520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 </a:t>
            </a:r>
            <a:r>
              <a:rPr lang="ko-KR" altLang="en-US" sz="1000" dirty="0"/>
              <a:t>라인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CED4CF6-32C3-D237-BFEA-AE75CC879AF0}"/>
              </a:ext>
            </a:extLst>
          </p:cNvPr>
          <p:cNvSpPr/>
          <p:nvPr/>
        </p:nvSpPr>
        <p:spPr>
          <a:xfrm>
            <a:off x="7783715" y="1882101"/>
            <a:ext cx="1194766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</a:t>
            </a:r>
            <a:r>
              <a:rPr lang="en-US" altLang="ko-KR" sz="800" dirty="0"/>
              <a:t>2 B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제직 공정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FF33E4C-6B2F-E6E3-2294-23953027E0F9}"/>
              </a:ext>
            </a:extLst>
          </p:cNvPr>
          <p:cNvSpPr/>
          <p:nvPr/>
        </p:nvSpPr>
        <p:spPr>
          <a:xfrm>
            <a:off x="9055250" y="1889642"/>
            <a:ext cx="571680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/>
              <a:t>제직기</a:t>
            </a:r>
            <a:endParaRPr lang="ko-KR" alt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8F0103-4236-60B9-0F34-3C4C1E080C18}"/>
              </a:ext>
            </a:extLst>
          </p:cNvPr>
          <p:cNvSpPr txBox="1"/>
          <p:nvPr/>
        </p:nvSpPr>
        <p:spPr>
          <a:xfrm>
            <a:off x="9626929" y="1882101"/>
            <a:ext cx="6979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X </a:t>
            </a:r>
            <a:r>
              <a:rPr lang="en-US" altLang="ko-KR" sz="1000"/>
              <a:t>23 </a:t>
            </a:r>
            <a:r>
              <a:rPr lang="ko-KR" altLang="en-US" sz="1000" dirty="0"/>
              <a:t>대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1404243-31DF-2E17-F89A-1ABBF0A531B8}"/>
              </a:ext>
            </a:extLst>
          </p:cNvPr>
          <p:cNvSpPr/>
          <p:nvPr/>
        </p:nvSpPr>
        <p:spPr>
          <a:xfrm>
            <a:off x="8863835" y="3460074"/>
            <a:ext cx="1194766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</a:t>
            </a:r>
            <a:r>
              <a:rPr lang="en-US" altLang="ko-KR" sz="800" dirty="0"/>
              <a:t>3 C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코팅 공정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46CB6F2-CF71-E05D-A38D-FC687EAB2073}"/>
              </a:ext>
            </a:extLst>
          </p:cNvPr>
          <p:cNvSpPr/>
          <p:nvPr/>
        </p:nvSpPr>
        <p:spPr>
          <a:xfrm>
            <a:off x="8860530" y="4751750"/>
            <a:ext cx="2150370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 </a:t>
            </a:r>
            <a:r>
              <a:rPr lang="ko-KR" altLang="en-US" sz="1000" dirty="0"/>
              <a:t>라인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BBA1D6A-67B6-9FA0-6903-48F79399F769}"/>
              </a:ext>
            </a:extLst>
          </p:cNvPr>
          <p:cNvSpPr/>
          <p:nvPr/>
        </p:nvSpPr>
        <p:spPr>
          <a:xfrm>
            <a:off x="8864036" y="5062476"/>
            <a:ext cx="2146864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 </a:t>
            </a:r>
            <a:r>
              <a:rPr lang="ko-KR" altLang="en-US" sz="1000" dirty="0"/>
              <a:t>라인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7D3604A-ED2E-3292-0BAC-A72EFD171FE0}"/>
              </a:ext>
            </a:extLst>
          </p:cNvPr>
          <p:cNvSpPr/>
          <p:nvPr/>
        </p:nvSpPr>
        <p:spPr>
          <a:xfrm>
            <a:off x="8237301" y="5716441"/>
            <a:ext cx="982899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부</a:t>
            </a:r>
            <a:r>
              <a:rPr lang="en-US" altLang="ko-KR" sz="800" dirty="0"/>
              <a:t>1 E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사무실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2F6FEAC-595E-B2BD-B908-455E14D2B08E}"/>
              </a:ext>
            </a:extLst>
          </p:cNvPr>
          <p:cNvSpPr/>
          <p:nvPr/>
        </p:nvSpPr>
        <p:spPr>
          <a:xfrm>
            <a:off x="2887468" y="3695700"/>
            <a:ext cx="544501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창고 </a:t>
            </a:r>
            <a:r>
              <a:rPr lang="en-US" altLang="ko-KR" sz="800" dirty="0"/>
              <a:t>1</a:t>
            </a:r>
            <a:endParaRPr lang="ko-KR" altLang="en-US" sz="8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B6199B4-990A-26A0-3DD8-C13C7F020DF2}"/>
              </a:ext>
            </a:extLst>
          </p:cNvPr>
          <p:cNvSpPr/>
          <p:nvPr/>
        </p:nvSpPr>
        <p:spPr>
          <a:xfrm>
            <a:off x="1116604" y="461857"/>
            <a:ext cx="544501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창고 </a:t>
            </a:r>
            <a:r>
              <a:rPr lang="en-US" altLang="ko-KR" sz="800" dirty="0"/>
              <a:t>2</a:t>
            </a:r>
            <a:endParaRPr lang="ko-KR" altLang="en-US" sz="8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2EBDC9F-4600-138E-8379-F6AAD40402FE}"/>
              </a:ext>
            </a:extLst>
          </p:cNvPr>
          <p:cNvSpPr/>
          <p:nvPr/>
        </p:nvSpPr>
        <p:spPr>
          <a:xfrm>
            <a:off x="4590136" y="468473"/>
            <a:ext cx="544501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창고 </a:t>
            </a:r>
            <a:r>
              <a:rPr lang="en-US" altLang="ko-KR" sz="800" dirty="0"/>
              <a:t>3</a:t>
            </a:r>
            <a:endParaRPr lang="ko-KR" altLang="en-US" sz="8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D917EC2-3238-EA2E-39C1-9F13BFE3AC14}"/>
              </a:ext>
            </a:extLst>
          </p:cNvPr>
          <p:cNvSpPr/>
          <p:nvPr/>
        </p:nvSpPr>
        <p:spPr>
          <a:xfrm>
            <a:off x="1125813" y="3763487"/>
            <a:ext cx="1114467" cy="305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</a:t>
            </a:r>
            <a:r>
              <a:rPr lang="en-US" altLang="ko-KR" sz="800" dirty="0"/>
              <a:t>5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합지 공정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0DF8DF2-F329-6156-FBAD-2193A95ABAA3}"/>
              </a:ext>
            </a:extLst>
          </p:cNvPr>
          <p:cNvSpPr/>
          <p:nvPr/>
        </p:nvSpPr>
        <p:spPr>
          <a:xfrm>
            <a:off x="2856940" y="5295455"/>
            <a:ext cx="1337235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주</a:t>
            </a:r>
            <a:r>
              <a:rPr lang="en-US" altLang="ko-KR" sz="800" dirty="0"/>
              <a:t>7</a:t>
            </a:r>
            <a:r>
              <a:rPr lang="ko-KR" altLang="en-US" sz="800" dirty="0"/>
              <a:t>동 </a:t>
            </a:r>
            <a:r>
              <a:rPr lang="en-US" altLang="ko-KR" sz="800" dirty="0"/>
              <a:t>– </a:t>
            </a:r>
            <a:r>
              <a:rPr lang="ko-KR" altLang="en-US" sz="800" dirty="0"/>
              <a:t>코로나</a:t>
            </a:r>
            <a:r>
              <a:rPr lang="en-US" altLang="ko-KR" sz="800" dirty="0"/>
              <a:t>·</a:t>
            </a:r>
            <a:r>
              <a:rPr lang="ko-KR" altLang="en-US" sz="800" dirty="0"/>
              <a:t>천공 공정</a:t>
            </a:r>
          </a:p>
        </p:txBody>
      </p:sp>
      <p:pic>
        <p:nvPicPr>
          <p:cNvPr id="51" name="그림 50" descr="기계, 공장, 산업, 공학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8A5240-7BE6-CFD1-BA09-C54A2BCA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4" y="3662862"/>
            <a:ext cx="1194767" cy="896075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7953A52B-D898-4E58-C7FC-1033518A5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919" y="5516272"/>
            <a:ext cx="1335256" cy="666471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12C2E10B-39EF-9568-8CE1-28514C9684B5}"/>
              </a:ext>
            </a:extLst>
          </p:cNvPr>
          <p:cNvSpPr/>
          <p:nvPr/>
        </p:nvSpPr>
        <p:spPr>
          <a:xfrm>
            <a:off x="4273816" y="5931956"/>
            <a:ext cx="1593584" cy="2489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 </a:t>
            </a:r>
            <a:r>
              <a:rPr lang="ko-KR" altLang="en-US" sz="1000" dirty="0"/>
              <a:t>라인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467ADF1-B900-991E-88A4-95F33AE2BFCA}"/>
              </a:ext>
            </a:extLst>
          </p:cNvPr>
          <p:cNvSpPr/>
          <p:nvPr/>
        </p:nvSpPr>
        <p:spPr>
          <a:xfrm>
            <a:off x="2470928" y="5652384"/>
            <a:ext cx="338985" cy="6384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A7B5FE96-20F2-ACF2-8E57-B06E876D8EB8}"/>
              </a:ext>
            </a:extLst>
          </p:cNvPr>
          <p:cNvSpPr/>
          <p:nvPr/>
        </p:nvSpPr>
        <p:spPr>
          <a:xfrm>
            <a:off x="2544802" y="5690701"/>
            <a:ext cx="186491" cy="5734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품질</a:t>
            </a:r>
            <a:endParaRPr lang="en-US" altLang="ko-KR" sz="800" dirty="0"/>
          </a:p>
          <a:p>
            <a:pPr algn="ctr"/>
            <a:r>
              <a:rPr lang="ko-KR" altLang="en-US" sz="800" dirty="0"/>
              <a:t>검</a:t>
            </a:r>
            <a:endParaRPr lang="en-US" altLang="ko-KR" sz="800" dirty="0"/>
          </a:p>
          <a:p>
            <a:pPr algn="ctr"/>
            <a:r>
              <a:rPr lang="ko-KR" altLang="en-US" sz="800" dirty="0"/>
              <a:t>사</a:t>
            </a:r>
            <a:endParaRPr lang="en-US" altLang="ko-KR" sz="800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80970484-87B1-CF54-B2EB-C0DE37B68BFA}"/>
              </a:ext>
            </a:extLst>
          </p:cNvPr>
          <p:cNvSpPr/>
          <p:nvPr/>
        </p:nvSpPr>
        <p:spPr>
          <a:xfrm>
            <a:off x="6479969" y="6306578"/>
            <a:ext cx="1270659" cy="2964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입구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842FA34-3074-4AC9-893A-E18ADBE4AB66}"/>
              </a:ext>
            </a:extLst>
          </p:cNvPr>
          <p:cNvSpPr/>
          <p:nvPr/>
        </p:nvSpPr>
        <p:spPr>
          <a:xfrm>
            <a:off x="1886508" y="4924425"/>
            <a:ext cx="351846" cy="10125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1 </a:t>
            </a:r>
            <a:r>
              <a:rPr lang="ko-KR" altLang="en-US" sz="1000" dirty="0"/>
              <a:t>라인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0BD31A9-191D-974B-794E-319BE4AB1980}"/>
              </a:ext>
            </a:extLst>
          </p:cNvPr>
          <p:cNvSpPr/>
          <p:nvPr/>
        </p:nvSpPr>
        <p:spPr>
          <a:xfrm>
            <a:off x="1080721" y="4924425"/>
            <a:ext cx="351846" cy="46185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2 </a:t>
            </a:r>
            <a:r>
              <a:rPr lang="ko-KR" altLang="en-US" sz="1000" dirty="0"/>
              <a:t>라인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96DC724-74C8-2EFF-42EA-D45F8599A530}"/>
              </a:ext>
            </a:extLst>
          </p:cNvPr>
          <p:cNvSpPr/>
          <p:nvPr/>
        </p:nvSpPr>
        <p:spPr>
          <a:xfrm>
            <a:off x="1086452" y="5435680"/>
            <a:ext cx="351846" cy="496276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3 </a:t>
            </a:r>
            <a:r>
              <a:rPr lang="ko-KR" altLang="en-US" sz="1000" dirty="0"/>
              <a:t>라인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3CE00CF-C2AC-5B1B-1ADE-9CE474592C3C}"/>
              </a:ext>
            </a:extLst>
          </p:cNvPr>
          <p:cNvSpPr/>
          <p:nvPr/>
        </p:nvSpPr>
        <p:spPr>
          <a:xfrm>
            <a:off x="1595251" y="5968045"/>
            <a:ext cx="645029" cy="300384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4 </a:t>
            </a:r>
            <a:r>
              <a:rPr lang="ko-KR" altLang="en-US" sz="1000" dirty="0"/>
              <a:t>라인</a:t>
            </a:r>
          </a:p>
        </p:txBody>
      </p:sp>
      <p:pic>
        <p:nvPicPr>
          <p:cNvPr id="47" name="그림 46" descr="실내, 블루, 바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8C6D356-EFFB-15FF-372A-06F0E8492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812" y="4077005"/>
            <a:ext cx="1114468" cy="805377"/>
          </a:xfrm>
          <a:prstGeom prst="rect">
            <a:avLst/>
          </a:prstGeom>
        </p:spPr>
      </p:pic>
      <p:pic>
        <p:nvPicPr>
          <p:cNvPr id="2064" name="그림 2063">
            <a:extLst>
              <a:ext uri="{FF2B5EF4-FFF2-40B4-BE49-F238E27FC236}">
                <a16:creationId xmlns:a16="http://schemas.microsoft.com/office/drawing/2014/main" id="{5CD3E873-849B-CE39-1D85-8077DE520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778" y="4955085"/>
            <a:ext cx="356990" cy="351412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6E3B0328-5514-0D90-E9E1-846AFC55BFA3}"/>
              </a:ext>
            </a:extLst>
          </p:cNvPr>
          <p:cNvSpPr/>
          <p:nvPr/>
        </p:nvSpPr>
        <p:spPr>
          <a:xfrm>
            <a:off x="10807622" y="48384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1B9F8FF-1644-9D2F-D03F-438141798CC8}"/>
              </a:ext>
            </a:extLst>
          </p:cNvPr>
          <p:cNvSpPr/>
          <p:nvPr/>
        </p:nvSpPr>
        <p:spPr>
          <a:xfrm>
            <a:off x="10807622" y="1355835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603AB328-E878-18A9-6272-EEB88FDBFC73}"/>
              </a:ext>
            </a:extLst>
          </p:cNvPr>
          <p:cNvSpPr/>
          <p:nvPr/>
        </p:nvSpPr>
        <p:spPr>
          <a:xfrm>
            <a:off x="8534400" y="911509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G</a:t>
            </a:r>
            <a:endParaRPr lang="ko-KR" altLang="en-US" sz="1050" b="1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B8422002-0D3F-1056-F678-1F6500B0F003}"/>
              </a:ext>
            </a:extLst>
          </p:cNvPr>
          <p:cNvSpPr/>
          <p:nvPr/>
        </p:nvSpPr>
        <p:spPr>
          <a:xfrm>
            <a:off x="9153801" y="220497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6C620C8-AC29-6C90-B48C-C7221EBF4E89}"/>
              </a:ext>
            </a:extLst>
          </p:cNvPr>
          <p:cNvSpPr/>
          <p:nvPr/>
        </p:nvSpPr>
        <p:spPr>
          <a:xfrm>
            <a:off x="9380108" y="2207870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0FF0F0B3-BB89-D7C7-7BA8-A2220E09605C}"/>
              </a:ext>
            </a:extLst>
          </p:cNvPr>
          <p:cNvSpPr/>
          <p:nvPr/>
        </p:nvSpPr>
        <p:spPr>
          <a:xfrm>
            <a:off x="9607523" y="2204617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A7382F0-A40A-A6E1-3DEE-774ED59E34DD}"/>
              </a:ext>
            </a:extLst>
          </p:cNvPr>
          <p:cNvSpPr/>
          <p:nvPr/>
        </p:nvSpPr>
        <p:spPr>
          <a:xfrm>
            <a:off x="9833830" y="2207514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AEC1F6C5-FBA9-BCE0-A898-96DAD0743EE0}"/>
              </a:ext>
            </a:extLst>
          </p:cNvPr>
          <p:cNvSpPr/>
          <p:nvPr/>
        </p:nvSpPr>
        <p:spPr>
          <a:xfrm>
            <a:off x="10067297" y="2207514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9B71FB1-DDF5-3F05-4700-67FE98983A0A}"/>
              </a:ext>
            </a:extLst>
          </p:cNvPr>
          <p:cNvSpPr/>
          <p:nvPr/>
        </p:nvSpPr>
        <p:spPr>
          <a:xfrm>
            <a:off x="10293604" y="2210411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C9E5330E-BA88-9E12-8335-2247932FCBCE}"/>
              </a:ext>
            </a:extLst>
          </p:cNvPr>
          <p:cNvSpPr/>
          <p:nvPr/>
        </p:nvSpPr>
        <p:spPr>
          <a:xfrm>
            <a:off x="10521019" y="2207158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9BCF9B3-7A97-7C1E-CEAE-CCCD36ED53AC}"/>
              </a:ext>
            </a:extLst>
          </p:cNvPr>
          <p:cNvSpPr/>
          <p:nvPr/>
        </p:nvSpPr>
        <p:spPr>
          <a:xfrm>
            <a:off x="10747326" y="2210055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8A1A75D-FCF7-752E-AE69-F93F977180F0}"/>
              </a:ext>
            </a:extLst>
          </p:cNvPr>
          <p:cNvSpPr/>
          <p:nvPr/>
        </p:nvSpPr>
        <p:spPr>
          <a:xfrm>
            <a:off x="8249264" y="2207514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3B89876-1B4F-C792-14FC-A82B9D94A7F5}"/>
              </a:ext>
            </a:extLst>
          </p:cNvPr>
          <p:cNvSpPr/>
          <p:nvPr/>
        </p:nvSpPr>
        <p:spPr>
          <a:xfrm>
            <a:off x="8475571" y="2210411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7A0B3A8-7DFC-B8C8-5071-F0C14B67038B}"/>
              </a:ext>
            </a:extLst>
          </p:cNvPr>
          <p:cNvSpPr/>
          <p:nvPr/>
        </p:nvSpPr>
        <p:spPr>
          <a:xfrm>
            <a:off x="8702986" y="2207158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DD6D0812-F0F7-2246-7494-C6A813D33D4B}"/>
              </a:ext>
            </a:extLst>
          </p:cNvPr>
          <p:cNvSpPr/>
          <p:nvPr/>
        </p:nvSpPr>
        <p:spPr>
          <a:xfrm>
            <a:off x="8929293" y="2210055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896FA695-C4E7-D380-B87D-AF77F238C5DD}"/>
              </a:ext>
            </a:extLst>
          </p:cNvPr>
          <p:cNvSpPr/>
          <p:nvPr/>
        </p:nvSpPr>
        <p:spPr>
          <a:xfrm>
            <a:off x="9153801" y="2791291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E28C7567-2636-024A-93A3-E8D82EC7F909}"/>
              </a:ext>
            </a:extLst>
          </p:cNvPr>
          <p:cNvSpPr/>
          <p:nvPr/>
        </p:nvSpPr>
        <p:spPr>
          <a:xfrm>
            <a:off x="9380108" y="2794188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F0B36CDD-994C-7A17-71A5-0159C2C6DC6A}"/>
              </a:ext>
            </a:extLst>
          </p:cNvPr>
          <p:cNvSpPr/>
          <p:nvPr/>
        </p:nvSpPr>
        <p:spPr>
          <a:xfrm>
            <a:off x="9607523" y="2790935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D1261ECD-7C5D-AD65-252A-BD10DC58BBF1}"/>
              </a:ext>
            </a:extLst>
          </p:cNvPr>
          <p:cNvSpPr/>
          <p:nvPr/>
        </p:nvSpPr>
        <p:spPr>
          <a:xfrm>
            <a:off x="9833830" y="2793832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17F2942-DF8C-AF3A-793F-CC90592838B1}"/>
              </a:ext>
            </a:extLst>
          </p:cNvPr>
          <p:cNvSpPr/>
          <p:nvPr/>
        </p:nvSpPr>
        <p:spPr>
          <a:xfrm>
            <a:off x="10067297" y="2793832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48" name="타원 2047">
            <a:extLst>
              <a:ext uri="{FF2B5EF4-FFF2-40B4-BE49-F238E27FC236}">
                <a16:creationId xmlns:a16="http://schemas.microsoft.com/office/drawing/2014/main" id="{D150FE21-8220-D3C7-EDC2-F59D9A00A50A}"/>
              </a:ext>
            </a:extLst>
          </p:cNvPr>
          <p:cNvSpPr/>
          <p:nvPr/>
        </p:nvSpPr>
        <p:spPr>
          <a:xfrm>
            <a:off x="10293604" y="2796729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49" name="타원 2048">
            <a:extLst>
              <a:ext uri="{FF2B5EF4-FFF2-40B4-BE49-F238E27FC236}">
                <a16:creationId xmlns:a16="http://schemas.microsoft.com/office/drawing/2014/main" id="{B03E8420-F9A9-A646-D459-BD7066EF6899}"/>
              </a:ext>
            </a:extLst>
          </p:cNvPr>
          <p:cNvSpPr/>
          <p:nvPr/>
        </p:nvSpPr>
        <p:spPr>
          <a:xfrm>
            <a:off x="10521019" y="2793476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0" name="타원 2049">
            <a:extLst>
              <a:ext uri="{FF2B5EF4-FFF2-40B4-BE49-F238E27FC236}">
                <a16:creationId xmlns:a16="http://schemas.microsoft.com/office/drawing/2014/main" id="{2D05EF5E-6069-B09E-72DF-C5F8D9479D2B}"/>
              </a:ext>
            </a:extLst>
          </p:cNvPr>
          <p:cNvSpPr/>
          <p:nvPr/>
        </p:nvSpPr>
        <p:spPr>
          <a:xfrm>
            <a:off x="10747326" y="279637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1" name="타원 2050">
            <a:extLst>
              <a:ext uri="{FF2B5EF4-FFF2-40B4-BE49-F238E27FC236}">
                <a16:creationId xmlns:a16="http://schemas.microsoft.com/office/drawing/2014/main" id="{B1161D84-254C-78FC-4E36-CD6E05B3C99C}"/>
              </a:ext>
            </a:extLst>
          </p:cNvPr>
          <p:cNvSpPr/>
          <p:nvPr/>
        </p:nvSpPr>
        <p:spPr>
          <a:xfrm>
            <a:off x="7891609" y="289180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G</a:t>
            </a:r>
            <a:endParaRPr lang="ko-KR" altLang="en-US" sz="1050" b="1" dirty="0"/>
          </a:p>
        </p:txBody>
      </p:sp>
      <p:sp>
        <p:nvSpPr>
          <p:cNvPr id="2052" name="타원 2051">
            <a:extLst>
              <a:ext uri="{FF2B5EF4-FFF2-40B4-BE49-F238E27FC236}">
                <a16:creationId xmlns:a16="http://schemas.microsoft.com/office/drawing/2014/main" id="{8E255956-884C-306D-CB49-252A52C03AA0}"/>
              </a:ext>
            </a:extLst>
          </p:cNvPr>
          <p:cNvSpPr/>
          <p:nvPr/>
        </p:nvSpPr>
        <p:spPr>
          <a:xfrm>
            <a:off x="8475571" y="2796729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3" name="타원 2052">
            <a:extLst>
              <a:ext uri="{FF2B5EF4-FFF2-40B4-BE49-F238E27FC236}">
                <a16:creationId xmlns:a16="http://schemas.microsoft.com/office/drawing/2014/main" id="{7F7E4727-99D8-01FE-8B37-420D5BF667EC}"/>
              </a:ext>
            </a:extLst>
          </p:cNvPr>
          <p:cNvSpPr/>
          <p:nvPr/>
        </p:nvSpPr>
        <p:spPr>
          <a:xfrm>
            <a:off x="8702986" y="2793476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4" name="타원 2053">
            <a:extLst>
              <a:ext uri="{FF2B5EF4-FFF2-40B4-BE49-F238E27FC236}">
                <a16:creationId xmlns:a16="http://schemas.microsoft.com/office/drawing/2014/main" id="{4AB8388D-C1D2-353C-D9BB-633B2532EB98}"/>
              </a:ext>
            </a:extLst>
          </p:cNvPr>
          <p:cNvSpPr/>
          <p:nvPr/>
        </p:nvSpPr>
        <p:spPr>
          <a:xfrm>
            <a:off x="8929293" y="279637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5" name="타원 2054">
            <a:extLst>
              <a:ext uri="{FF2B5EF4-FFF2-40B4-BE49-F238E27FC236}">
                <a16:creationId xmlns:a16="http://schemas.microsoft.com/office/drawing/2014/main" id="{C00FF876-0ABC-38E7-575D-8E50ADCAB7E8}"/>
              </a:ext>
            </a:extLst>
          </p:cNvPr>
          <p:cNvSpPr/>
          <p:nvPr/>
        </p:nvSpPr>
        <p:spPr>
          <a:xfrm>
            <a:off x="10847624" y="4774027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6" name="타원 2055">
            <a:extLst>
              <a:ext uri="{FF2B5EF4-FFF2-40B4-BE49-F238E27FC236}">
                <a16:creationId xmlns:a16="http://schemas.microsoft.com/office/drawing/2014/main" id="{AF507E8D-F192-FC7F-BB49-FE6E55C51987}"/>
              </a:ext>
            </a:extLst>
          </p:cNvPr>
          <p:cNvSpPr/>
          <p:nvPr/>
        </p:nvSpPr>
        <p:spPr>
          <a:xfrm>
            <a:off x="10856293" y="5102124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57" name="타원 2056">
            <a:extLst>
              <a:ext uri="{FF2B5EF4-FFF2-40B4-BE49-F238E27FC236}">
                <a16:creationId xmlns:a16="http://schemas.microsoft.com/office/drawing/2014/main" id="{DCAFC6A2-B4A1-759F-7BEE-321376B8ACC0}"/>
              </a:ext>
            </a:extLst>
          </p:cNvPr>
          <p:cNvSpPr/>
          <p:nvPr/>
        </p:nvSpPr>
        <p:spPr>
          <a:xfrm>
            <a:off x="9863050" y="5344992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G</a:t>
            </a:r>
            <a:endParaRPr lang="ko-KR" altLang="en-US" sz="1050" b="1" dirty="0"/>
          </a:p>
        </p:txBody>
      </p:sp>
      <p:sp>
        <p:nvSpPr>
          <p:cNvPr id="2058" name="타원 2057">
            <a:extLst>
              <a:ext uri="{FF2B5EF4-FFF2-40B4-BE49-F238E27FC236}">
                <a16:creationId xmlns:a16="http://schemas.microsoft.com/office/drawing/2014/main" id="{A60844B9-6C9E-0C44-6D24-2A662A2AE5D9}"/>
              </a:ext>
            </a:extLst>
          </p:cNvPr>
          <p:cNvSpPr/>
          <p:nvPr/>
        </p:nvSpPr>
        <p:spPr>
          <a:xfrm>
            <a:off x="3879355" y="6124613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G</a:t>
            </a:r>
            <a:endParaRPr lang="ko-KR" altLang="en-US" sz="1050" b="1" dirty="0"/>
          </a:p>
        </p:txBody>
      </p:sp>
      <p:sp>
        <p:nvSpPr>
          <p:cNvPr id="2059" name="타원 2058">
            <a:extLst>
              <a:ext uri="{FF2B5EF4-FFF2-40B4-BE49-F238E27FC236}">
                <a16:creationId xmlns:a16="http://schemas.microsoft.com/office/drawing/2014/main" id="{2426081E-CFF4-8799-43F3-65D11E392FA5}"/>
              </a:ext>
            </a:extLst>
          </p:cNvPr>
          <p:cNvSpPr/>
          <p:nvPr/>
        </p:nvSpPr>
        <p:spPr>
          <a:xfrm>
            <a:off x="4807159" y="6035109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0" name="타원 2059">
            <a:extLst>
              <a:ext uri="{FF2B5EF4-FFF2-40B4-BE49-F238E27FC236}">
                <a16:creationId xmlns:a16="http://schemas.microsoft.com/office/drawing/2014/main" id="{4CFD239D-7BFB-C51F-1CE9-B781B66686B2}"/>
              </a:ext>
            </a:extLst>
          </p:cNvPr>
          <p:cNvSpPr/>
          <p:nvPr/>
        </p:nvSpPr>
        <p:spPr>
          <a:xfrm>
            <a:off x="5182610" y="6035501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1" name="타원 2060">
            <a:extLst>
              <a:ext uri="{FF2B5EF4-FFF2-40B4-BE49-F238E27FC236}">
                <a16:creationId xmlns:a16="http://schemas.microsoft.com/office/drawing/2014/main" id="{4F06723B-874B-1CCB-984D-6E134F4E02EA}"/>
              </a:ext>
            </a:extLst>
          </p:cNvPr>
          <p:cNvSpPr/>
          <p:nvPr/>
        </p:nvSpPr>
        <p:spPr>
          <a:xfrm>
            <a:off x="5608679" y="6035109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2" name="타원 2061">
            <a:extLst>
              <a:ext uri="{FF2B5EF4-FFF2-40B4-BE49-F238E27FC236}">
                <a16:creationId xmlns:a16="http://schemas.microsoft.com/office/drawing/2014/main" id="{8F66ACD3-B209-1B56-BEF4-9840EDD584BE}"/>
              </a:ext>
            </a:extLst>
          </p:cNvPr>
          <p:cNvSpPr/>
          <p:nvPr/>
        </p:nvSpPr>
        <p:spPr>
          <a:xfrm>
            <a:off x="2107278" y="5062476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3" name="타원 2062">
            <a:extLst>
              <a:ext uri="{FF2B5EF4-FFF2-40B4-BE49-F238E27FC236}">
                <a16:creationId xmlns:a16="http://schemas.microsoft.com/office/drawing/2014/main" id="{48236708-1ACC-8E05-3F74-6C353732456B}"/>
              </a:ext>
            </a:extLst>
          </p:cNvPr>
          <p:cNvSpPr/>
          <p:nvPr/>
        </p:nvSpPr>
        <p:spPr>
          <a:xfrm>
            <a:off x="1590600" y="6024041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5" name="타원 2064">
            <a:extLst>
              <a:ext uri="{FF2B5EF4-FFF2-40B4-BE49-F238E27FC236}">
                <a16:creationId xmlns:a16="http://schemas.microsoft.com/office/drawing/2014/main" id="{199C1FFA-31E3-C446-E2A1-5B754CD9AD9F}"/>
              </a:ext>
            </a:extLst>
          </p:cNvPr>
          <p:cNvSpPr/>
          <p:nvPr/>
        </p:nvSpPr>
        <p:spPr>
          <a:xfrm>
            <a:off x="1021821" y="5674368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6" name="타원 2065">
            <a:extLst>
              <a:ext uri="{FF2B5EF4-FFF2-40B4-BE49-F238E27FC236}">
                <a16:creationId xmlns:a16="http://schemas.microsoft.com/office/drawing/2014/main" id="{75977BD3-B769-D607-E2FD-AE1AD74C454E}"/>
              </a:ext>
            </a:extLst>
          </p:cNvPr>
          <p:cNvSpPr/>
          <p:nvPr/>
        </p:nvSpPr>
        <p:spPr>
          <a:xfrm>
            <a:off x="994273" y="5121070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S</a:t>
            </a:r>
            <a:endParaRPr lang="ko-KR" altLang="en-US" sz="1050" b="1" dirty="0"/>
          </a:p>
        </p:txBody>
      </p:sp>
      <p:sp>
        <p:nvSpPr>
          <p:cNvPr id="2067" name="타원 2066">
            <a:extLst>
              <a:ext uri="{FF2B5EF4-FFF2-40B4-BE49-F238E27FC236}">
                <a16:creationId xmlns:a16="http://schemas.microsoft.com/office/drawing/2014/main" id="{57623165-0C5E-8C29-CE01-0312869A74E1}"/>
              </a:ext>
            </a:extLst>
          </p:cNvPr>
          <p:cNvSpPr/>
          <p:nvPr/>
        </p:nvSpPr>
        <p:spPr>
          <a:xfrm>
            <a:off x="986453" y="4239105"/>
            <a:ext cx="188536" cy="1662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G</a:t>
            </a:r>
            <a:endParaRPr lang="ko-KR" altLang="en-US" sz="1050" b="1" dirty="0"/>
          </a:p>
        </p:txBody>
      </p:sp>
      <p:grpSp>
        <p:nvGrpSpPr>
          <p:cNvPr id="2073" name="그룹 2072">
            <a:extLst>
              <a:ext uri="{FF2B5EF4-FFF2-40B4-BE49-F238E27FC236}">
                <a16:creationId xmlns:a16="http://schemas.microsoft.com/office/drawing/2014/main" id="{86F0576A-5EC8-104A-9C2D-062C430D2365}"/>
              </a:ext>
            </a:extLst>
          </p:cNvPr>
          <p:cNvGrpSpPr/>
          <p:nvPr/>
        </p:nvGrpSpPr>
        <p:grpSpPr>
          <a:xfrm>
            <a:off x="4647447" y="1843807"/>
            <a:ext cx="2591364" cy="1366204"/>
            <a:chOff x="4647447" y="1645840"/>
            <a:chExt cx="2591364" cy="13662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1D195F-BDED-8E32-B537-D2CEB87F4BF8}"/>
                </a:ext>
              </a:extLst>
            </p:cNvPr>
            <p:cNvSpPr txBox="1"/>
            <p:nvPr/>
          </p:nvSpPr>
          <p:spPr>
            <a:xfrm>
              <a:off x="4827573" y="2421603"/>
              <a:ext cx="241123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900" dirty="0"/>
                <a:t>각 라인별 분전함에 전력분석장치 설치</a:t>
              </a:r>
              <a:endParaRPr lang="en-US" altLang="ko-KR" sz="900" dirty="0"/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900" dirty="0"/>
                <a:t>통신 </a:t>
              </a:r>
              <a:r>
                <a:rPr lang="en-US" altLang="ko-KR" sz="900" dirty="0"/>
                <a:t>: </a:t>
              </a:r>
              <a:r>
                <a:rPr lang="ko-KR" altLang="en-US" sz="900" dirty="0"/>
                <a:t>무선 </a:t>
              </a:r>
              <a:r>
                <a:rPr lang="en-US" altLang="ko-KR" sz="900" dirty="0" err="1"/>
                <a:t>LoRA</a:t>
              </a:r>
              <a:r>
                <a:rPr lang="en-US" altLang="ko-KR" sz="900" dirty="0"/>
                <a:t> 433Mhz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900" dirty="0"/>
                <a:t>유선연결 </a:t>
              </a:r>
              <a:r>
                <a:rPr lang="en-US" altLang="ko-KR" sz="900" dirty="0"/>
                <a:t>: Gateway</a:t>
              </a:r>
              <a:r>
                <a:rPr lang="ko-KR" altLang="en-US" sz="900" dirty="0"/>
                <a:t>와 </a:t>
              </a:r>
              <a:r>
                <a:rPr lang="en-US" altLang="ko-KR" sz="900" dirty="0"/>
                <a:t>OPC </a:t>
              </a:r>
              <a:r>
                <a:rPr lang="ko-KR" altLang="en-US" sz="900" dirty="0"/>
                <a:t>는 유선연결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FDCE66-7AEC-05AA-9293-CA3DECD8F259}"/>
                </a:ext>
              </a:extLst>
            </p:cNvPr>
            <p:cNvSpPr txBox="1"/>
            <p:nvPr/>
          </p:nvSpPr>
          <p:spPr>
            <a:xfrm>
              <a:off x="5015334" y="1889795"/>
              <a:ext cx="96532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dirty="0" err="1"/>
                <a:t>LoRA</a:t>
              </a:r>
              <a:r>
                <a:rPr lang="ko-KR" altLang="en-US" sz="900" dirty="0"/>
                <a:t> </a:t>
              </a:r>
              <a:r>
                <a:rPr lang="en-US" altLang="ko-KR" sz="900" dirty="0" err="1"/>
                <a:t>GateWay</a:t>
              </a:r>
              <a:endParaRPr lang="ko-KR" altLang="en-US" sz="900" dirty="0"/>
            </a:p>
          </p:txBody>
        </p:sp>
        <p:sp>
          <p:nvSpPr>
            <p:cNvPr id="2068" name="타원 2067">
              <a:extLst>
                <a:ext uri="{FF2B5EF4-FFF2-40B4-BE49-F238E27FC236}">
                  <a16:creationId xmlns:a16="http://schemas.microsoft.com/office/drawing/2014/main" id="{8708C094-E09E-AA18-9800-0AD4037CBB91}"/>
                </a:ext>
              </a:extLst>
            </p:cNvPr>
            <p:cNvSpPr/>
            <p:nvPr/>
          </p:nvSpPr>
          <p:spPr>
            <a:xfrm>
              <a:off x="4882682" y="1930973"/>
              <a:ext cx="188536" cy="166255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/>
                <a:t>G</a:t>
              </a:r>
              <a:endParaRPr lang="ko-KR" altLang="en-US" sz="1050" b="1" dirty="0"/>
            </a:p>
          </p:txBody>
        </p:sp>
        <p:sp>
          <p:nvSpPr>
            <p:cNvPr id="2069" name="TextBox 2068">
              <a:extLst>
                <a:ext uri="{FF2B5EF4-FFF2-40B4-BE49-F238E27FC236}">
                  <a16:creationId xmlns:a16="http://schemas.microsoft.com/office/drawing/2014/main" id="{C00263F5-44CA-A7D3-C5F8-D2A1BCF1087B}"/>
                </a:ext>
              </a:extLst>
            </p:cNvPr>
            <p:cNvSpPr txBox="1"/>
            <p:nvPr/>
          </p:nvSpPr>
          <p:spPr>
            <a:xfrm>
              <a:off x="5019894" y="2146105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dirty="0"/>
                <a:t>전류분석장치</a:t>
              </a:r>
            </a:p>
          </p:txBody>
        </p:sp>
        <p:sp>
          <p:nvSpPr>
            <p:cNvPr id="2070" name="타원 2069">
              <a:extLst>
                <a:ext uri="{FF2B5EF4-FFF2-40B4-BE49-F238E27FC236}">
                  <a16:creationId xmlns:a16="http://schemas.microsoft.com/office/drawing/2014/main" id="{6FC76C25-1A9D-4F77-01ED-61CE4F58F01E}"/>
                </a:ext>
              </a:extLst>
            </p:cNvPr>
            <p:cNvSpPr/>
            <p:nvPr/>
          </p:nvSpPr>
          <p:spPr>
            <a:xfrm>
              <a:off x="4887242" y="2187283"/>
              <a:ext cx="188536" cy="166255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/>
                <a:t>S</a:t>
              </a:r>
              <a:endParaRPr lang="ko-KR" altLang="en-US" sz="1050" b="1" dirty="0"/>
            </a:p>
          </p:txBody>
        </p:sp>
        <p:sp>
          <p:nvSpPr>
            <p:cNvPr id="2072" name="직사각형 2071">
              <a:extLst>
                <a:ext uri="{FF2B5EF4-FFF2-40B4-BE49-F238E27FC236}">
                  <a16:creationId xmlns:a16="http://schemas.microsoft.com/office/drawing/2014/main" id="{F9C2B76D-4C14-C012-3720-863A26C6E475}"/>
                </a:ext>
              </a:extLst>
            </p:cNvPr>
            <p:cNvSpPr/>
            <p:nvPr/>
          </p:nvSpPr>
          <p:spPr>
            <a:xfrm>
              <a:off x="4647447" y="1767444"/>
              <a:ext cx="2591363" cy="1244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1" name="TextBox 2070">
              <a:extLst>
                <a:ext uri="{FF2B5EF4-FFF2-40B4-BE49-F238E27FC236}">
                  <a16:creationId xmlns:a16="http://schemas.microsoft.com/office/drawing/2014/main" id="{6EEE8997-CF03-829B-770C-E990332BCB3D}"/>
                </a:ext>
              </a:extLst>
            </p:cNvPr>
            <p:cNvSpPr txBox="1"/>
            <p:nvPr/>
          </p:nvSpPr>
          <p:spPr>
            <a:xfrm>
              <a:off x="4787182" y="1645840"/>
              <a:ext cx="49244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dirty="0"/>
                <a:t>범례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6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877F20B-CF81-0F98-F88F-7DE824D9A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929318"/>
              </p:ext>
            </p:extLst>
          </p:nvPr>
        </p:nvGraphicFramePr>
        <p:xfrm>
          <a:off x="473732" y="384206"/>
          <a:ext cx="5488804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934">
                  <a:extLst>
                    <a:ext uri="{9D8B030D-6E8A-4147-A177-3AD203B41FA5}">
                      <a16:colId xmlns:a16="http://schemas.microsoft.com/office/drawing/2014/main" val="3055900702"/>
                    </a:ext>
                  </a:extLst>
                </a:gridCol>
                <a:gridCol w="2910930">
                  <a:extLst>
                    <a:ext uri="{9D8B030D-6E8A-4147-A177-3AD203B41FA5}">
                      <a16:colId xmlns:a16="http://schemas.microsoft.com/office/drawing/2014/main" val="2843799498"/>
                    </a:ext>
                  </a:extLst>
                </a:gridCol>
                <a:gridCol w="963096">
                  <a:extLst>
                    <a:ext uri="{9D8B030D-6E8A-4147-A177-3AD203B41FA5}">
                      <a16:colId xmlns:a16="http://schemas.microsoft.com/office/drawing/2014/main" val="3136178812"/>
                    </a:ext>
                  </a:extLst>
                </a:gridCol>
                <a:gridCol w="1038844">
                  <a:extLst>
                    <a:ext uri="{9D8B030D-6E8A-4147-A177-3AD203B41FA5}">
                      <a16:colId xmlns:a16="http://schemas.microsoft.com/office/drawing/2014/main" val="1679017378"/>
                    </a:ext>
                  </a:extLst>
                </a:gridCol>
              </a:tblGrid>
              <a:tr h="178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No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구분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수량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이미지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801310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전류분석장치 </a:t>
                      </a:r>
                      <a:r>
                        <a:rPr lang="en-US" altLang="ko-KR" sz="1400" dirty="0"/>
                        <a:t>– </a:t>
                      </a:r>
                      <a:r>
                        <a:rPr lang="en-US" altLang="ko-KR" sz="1400" dirty="0" err="1"/>
                        <a:t>LoRA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34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5362864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err="1"/>
                        <a:t>LoRA</a:t>
                      </a:r>
                      <a:r>
                        <a:rPr lang="en-US" altLang="ko-KR" sz="1400" dirty="0"/>
                        <a:t> Gateway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8541502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OPC-UA Server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6542590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503453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477372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720673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5644571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2533817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737385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5553113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945482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3890734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1234772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4822799"/>
                  </a:ext>
                </a:extLst>
              </a:tr>
              <a:tr h="178543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088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80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A344BE-551B-C17B-4D13-090B6B890C12}"/>
              </a:ext>
            </a:extLst>
          </p:cNvPr>
          <p:cNvSpPr/>
          <p:nvPr/>
        </p:nvSpPr>
        <p:spPr>
          <a:xfrm>
            <a:off x="3445816" y="1997601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Lora G/W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5D29C7E-490A-0200-1CB2-3FB6676C83A7}"/>
              </a:ext>
            </a:extLst>
          </p:cNvPr>
          <p:cNvSpPr/>
          <p:nvPr/>
        </p:nvSpPr>
        <p:spPr>
          <a:xfrm>
            <a:off x="3445816" y="3664476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Lora G/W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4B72737-32AD-0BB2-BFB7-C3ABE567D34E}"/>
              </a:ext>
            </a:extLst>
          </p:cNvPr>
          <p:cNvSpPr/>
          <p:nvPr/>
        </p:nvSpPr>
        <p:spPr>
          <a:xfrm>
            <a:off x="952121" y="1729216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NILM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FE8B6B8-6D84-82D2-6B2B-CB674FD01666}"/>
              </a:ext>
            </a:extLst>
          </p:cNvPr>
          <p:cNvSpPr/>
          <p:nvPr/>
        </p:nvSpPr>
        <p:spPr>
          <a:xfrm>
            <a:off x="952121" y="2790536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NILM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2704CCE-C4D3-0EA9-4687-A093D49FE43B}"/>
              </a:ext>
            </a:extLst>
          </p:cNvPr>
          <p:cNvSpPr/>
          <p:nvPr/>
        </p:nvSpPr>
        <p:spPr>
          <a:xfrm>
            <a:off x="952121" y="3680406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NILM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E02A2BC-DC3F-0403-AFE9-334CE8B16005}"/>
              </a:ext>
            </a:extLst>
          </p:cNvPr>
          <p:cNvSpPr/>
          <p:nvPr/>
        </p:nvSpPr>
        <p:spPr>
          <a:xfrm>
            <a:off x="952121" y="4633917"/>
            <a:ext cx="120015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NILM</a:t>
            </a:r>
            <a:endParaRPr lang="ko-KR" altLang="en-US" dirty="0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3519143A-97F6-504A-F69C-962E6CA3A853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1552196" y="2072116"/>
            <a:ext cx="0" cy="718420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6039549-9903-51AD-C02B-D088C08660EA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1552196" y="4023306"/>
            <a:ext cx="0" cy="610611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739EF0A-5D56-B3B0-F5BE-7D970265B4DE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2152271" y="1900666"/>
            <a:ext cx="1293545" cy="268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21598DC-9B0B-7E24-29B6-7AAE7A7A21D4}"/>
              </a:ext>
            </a:extLst>
          </p:cNvPr>
          <p:cNvCxnSpPr>
            <a:stCxn id="7" idx="3"/>
            <a:endCxn id="4" idx="1"/>
          </p:cNvCxnSpPr>
          <p:nvPr/>
        </p:nvCxnSpPr>
        <p:spPr>
          <a:xfrm flipV="1">
            <a:off x="2152271" y="2169051"/>
            <a:ext cx="1293545" cy="792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B39C97F-EF49-5E19-A1BD-0266DE35BDC2}"/>
              </a:ext>
            </a:extLst>
          </p:cNvPr>
          <p:cNvCxnSpPr>
            <a:stCxn id="8" idx="3"/>
            <a:endCxn id="5" idx="1"/>
          </p:cNvCxnSpPr>
          <p:nvPr/>
        </p:nvCxnSpPr>
        <p:spPr>
          <a:xfrm flipV="1">
            <a:off x="2152271" y="3835926"/>
            <a:ext cx="1293545" cy="15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7C2DE556-B5CA-0C9A-FF78-E8B6E09933A5}"/>
              </a:ext>
            </a:extLst>
          </p:cNvPr>
          <p:cNvCxnSpPr>
            <a:stCxn id="9" idx="3"/>
            <a:endCxn id="5" idx="1"/>
          </p:cNvCxnSpPr>
          <p:nvPr/>
        </p:nvCxnSpPr>
        <p:spPr>
          <a:xfrm flipV="1">
            <a:off x="2152271" y="3835926"/>
            <a:ext cx="1293545" cy="969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C55C840-B673-80AC-A82A-32B2598B881C}"/>
              </a:ext>
            </a:extLst>
          </p:cNvPr>
          <p:cNvSpPr/>
          <p:nvPr/>
        </p:nvSpPr>
        <p:spPr>
          <a:xfrm>
            <a:off x="5939511" y="2579492"/>
            <a:ext cx="1200150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MQTT</a:t>
            </a:r>
          </a:p>
          <a:p>
            <a:pPr algn="ctr"/>
            <a:r>
              <a:rPr lang="en-US" altLang="ko-KR" dirty="0"/>
              <a:t>Broker</a:t>
            </a:r>
            <a:endParaRPr lang="ko-KR" altLang="en-US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3098B7F3-1A92-6C07-8279-3F4AE3D62520}"/>
              </a:ext>
            </a:extLst>
          </p:cNvPr>
          <p:cNvCxnSpPr>
            <a:stCxn id="4" idx="3"/>
            <a:endCxn id="22" idx="1"/>
          </p:cNvCxnSpPr>
          <p:nvPr/>
        </p:nvCxnSpPr>
        <p:spPr>
          <a:xfrm>
            <a:off x="4645966" y="2169051"/>
            <a:ext cx="1293545" cy="769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BA51EBB-66FB-2D3B-EBB1-8D12635F102C}"/>
              </a:ext>
            </a:extLst>
          </p:cNvPr>
          <p:cNvCxnSpPr>
            <a:stCxn id="5" idx="3"/>
            <a:endCxn id="22" idx="1"/>
          </p:cNvCxnSpPr>
          <p:nvPr/>
        </p:nvCxnSpPr>
        <p:spPr>
          <a:xfrm flipV="1">
            <a:off x="4645966" y="2938437"/>
            <a:ext cx="1293545" cy="897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9116CA6-EEDA-DB2D-3D25-AFF9EF11E057}"/>
              </a:ext>
            </a:extLst>
          </p:cNvPr>
          <p:cNvSpPr/>
          <p:nvPr/>
        </p:nvSpPr>
        <p:spPr>
          <a:xfrm>
            <a:off x="5939511" y="1443012"/>
            <a:ext cx="1200150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MQTT</a:t>
            </a:r>
          </a:p>
          <a:p>
            <a:pPr algn="ctr"/>
            <a:r>
              <a:rPr lang="en-US" altLang="ko-KR" dirty="0"/>
              <a:t>Sub</a:t>
            </a: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C25B1EC6-F391-5C4F-A464-AFC6325E25DA}"/>
              </a:ext>
            </a:extLst>
          </p:cNvPr>
          <p:cNvCxnSpPr>
            <a:stCxn id="22" idx="0"/>
            <a:endCxn id="27" idx="2"/>
          </p:cNvCxnSpPr>
          <p:nvPr/>
        </p:nvCxnSpPr>
        <p:spPr>
          <a:xfrm flipV="1">
            <a:off x="6539586" y="2160902"/>
            <a:ext cx="0" cy="418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1F2AE6ED-5CB3-54BA-4700-CA63FB4A3C88}"/>
              </a:ext>
            </a:extLst>
          </p:cNvPr>
          <p:cNvSpPr/>
          <p:nvPr/>
        </p:nvSpPr>
        <p:spPr>
          <a:xfrm>
            <a:off x="7671328" y="1443012"/>
            <a:ext cx="1989421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Modbus-TCP</a:t>
            </a:r>
          </a:p>
          <a:p>
            <a:pPr algn="ctr"/>
            <a:r>
              <a:rPr lang="en-US" altLang="ko-KR" dirty="0"/>
              <a:t>Host</a:t>
            </a: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B7F0DA76-FF32-AC04-5024-46C90F0ACA69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7139661" y="1801957"/>
            <a:ext cx="5316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D440083-A37C-E44F-227F-A2BC2BF1BB41}"/>
              </a:ext>
            </a:extLst>
          </p:cNvPr>
          <p:cNvSpPr/>
          <p:nvPr/>
        </p:nvSpPr>
        <p:spPr>
          <a:xfrm>
            <a:off x="7671329" y="3411389"/>
            <a:ext cx="1989420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OPC-UA</a:t>
            </a:r>
          </a:p>
          <a:p>
            <a:pPr algn="ctr"/>
            <a:r>
              <a:rPr lang="en-US" altLang="ko-KR" dirty="0"/>
              <a:t>Server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CD36EF38-FFD2-3D63-02B3-A6463E1CA392}"/>
              </a:ext>
            </a:extLst>
          </p:cNvPr>
          <p:cNvCxnSpPr>
            <a:cxnSpLocks/>
            <a:stCxn id="30" idx="2"/>
            <a:endCxn id="33" idx="0"/>
          </p:cNvCxnSpPr>
          <p:nvPr/>
        </p:nvCxnSpPr>
        <p:spPr>
          <a:xfrm>
            <a:off x="8666039" y="2160902"/>
            <a:ext cx="0" cy="1250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D67EC4B-D53C-3907-884D-CFFE6035A45C}"/>
              </a:ext>
            </a:extLst>
          </p:cNvPr>
          <p:cNvSpPr/>
          <p:nvPr/>
        </p:nvSpPr>
        <p:spPr>
          <a:xfrm>
            <a:off x="7671328" y="4903062"/>
            <a:ext cx="1989420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OPC-UA</a:t>
            </a:r>
          </a:p>
          <a:p>
            <a:pPr algn="ctr"/>
            <a:r>
              <a:rPr lang="en-US" altLang="ko-KR" dirty="0"/>
              <a:t>Client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3618D156-E660-9FB4-0937-84F74F4A4673}"/>
              </a:ext>
            </a:extLst>
          </p:cNvPr>
          <p:cNvCxnSpPr>
            <a:stCxn id="33" idx="2"/>
            <a:endCxn id="41" idx="0"/>
          </p:cNvCxnSpPr>
          <p:nvPr/>
        </p:nvCxnSpPr>
        <p:spPr>
          <a:xfrm flipH="1">
            <a:off x="8666038" y="4129279"/>
            <a:ext cx="1" cy="77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04348B63-0FA8-ED94-ED19-63E6EF9EC9D8}"/>
              </a:ext>
            </a:extLst>
          </p:cNvPr>
          <p:cNvSpPr/>
          <p:nvPr/>
        </p:nvSpPr>
        <p:spPr>
          <a:xfrm>
            <a:off x="10260824" y="4903062"/>
            <a:ext cx="1233341" cy="717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D/B</a:t>
            </a: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5A56277-0AB0-0BE9-2AAD-86319DA82C23}"/>
              </a:ext>
            </a:extLst>
          </p:cNvPr>
          <p:cNvCxnSpPr>
            <a:stCxn id="41" idx="3"/>
            <a:endCxn id="44" idx="1"/>
          </p:cNvCxnSpPr>
          <p:nvPr/>
        </p:nvCxnSpPr>
        <p:spPr>
          <a:xfrm>
            <a:off x="9660748" y="5262007"/>
            <a:ext cx="6000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00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177</Words>
  <Application>Microsoft Office PowerPoint</Application>
  <PresentationFormat>와이드스크린</PresentationFormat>
  <Paragraphs>101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IS</dc:creator>
  <cp:lastModifiedBy>mk han</cp:lastModifiedBy>
  <cp:revision>5</cp:revision>
  <dcterms:created xsi:type="dcterms:W3CDTF">2025-12-03T00:06:00Z</dcterms:created>
  <dcterms:modified xsi:type="dcterms:W3CDTF">2026-03-09T08:28:23Z</dcterms:modified>
</cp:coreProperties>
</file>